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60" r:id="rId4"/>
    <p:sldId id="328" r:id="rId5"/>
    <p:sldId id="261" r:id="rId6"/>
    <p:sldId id="326" r:id="rId7"/>
    <p:sldId id="327" r:id="rId8"/>
    <p:sldId id="266" r:id="rId9"/>
    <p:sldId id="303" r:id="rId10"/>
    <p:sldId id="325" r:id="rId11"/>
    <p:sldId id="304" r:id="rId12"/>
    <p:sldId id="311" r:id="rId13"/>
    <p:sldId id="310" r:id="rId14"/>
    <p:sldId id="318" r:id="rId15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Bahnschrift SemiBold" panose="020B0502040204020203" pitchFamily="34" charset="0"/>
      <p:bold r:id="rId19"/>
    </p:embeddedFont>
    <p:embeddedFont>
      <p:font typeface="Paytone One" panose="020B0604020202020204" charset="0"/>
      <p:regular r:id="rId20"/>
    </p:embeddedFont>
    <p:embeddedFont>
      <p:font typeface="Questria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афаров Владислав Ришатович" initials="ГВР" lastIdx="2" clrIdx="0">
    <p:extLst>
      <p:ext uri="{19B8F6BF-5375-455C-9EA6-DF929625EA0E}">
        <p15:presenceInfo xmlns:p15="http://schemas.microsoft.com/office/powerpoint/2012/main" userId="Гафаров Владислав Ришат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3334"/>
    <a:srgbClr val="FFA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B0BB5-6FA7-46FC-8D70-E6678CC8992D}">
  <a:tblStyle styleId="{317B0BB5-6FA7-46FC-8D70-E6678CC899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0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8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60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4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8f6684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8f6684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b8ad8aa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b8ad8aa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8f6684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8f6684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18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6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65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55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3" name="Google Shape;13;p2"/>
            <p:cNvGrpSpPr/>
            <p:nvPr/>
          </p:nvGrpSpPr>
          <p:grpSpPr>
            <a:xfrm rot="-5400000">
              <a:off x="6747803" y="1327027"/>
              <a:ext cx="1129770" cy="1173854"/>
              <a:chOff x="11" y="583339"/>
              <a:chExt cx="1129770" cy="117385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747803" y="2658714"/>
              <a:ext cx="1129770" cy="1173854"/>
              <a:chOff x="11" y="583339"/>
              <a:chExt cx="1129770" cy="117385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91" name="Google Shape;191;p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746945" y="17314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797895" y="17255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749195" y="2248419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746938" y="33881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97895" y="33881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746938" y="3897362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5602945" y="1728250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4659709" y="1731424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5605195" y="2242520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602945" y="3388875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9709" y="3389163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602945" y="3897362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7233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351" name="Google Shape;351;p1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77" name="Google Shape;677;p2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2"/>
          </p:nvPr>
        </p:nvSpPr>
        <p:spPr>
          <a:xfrm>
            <a:off x="720000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9" name="Google Shape;739;p25"/>
          <p:cNvSpPr txBox="1">
            <a:spLocks noGrp="1"/>
          </p:cNvSpPr>
          <p:nvPr>
            <p:ph type="subTitle" idx="1"/>
          </p:nvPr>
        </p:nvSpPr>
        <p:spPr>
          <a:xfrm>
            <a:off x="720000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5"/>
          <p:cNvSpPr txBox="1">
            <a:spLocks noGrp="1"/>
          </p:cNvSpPr>
          <p:nvPr>
            <p:ph type="title" idx="3"/>
          </p:nvPr>
        </p:nvSpPr>
        <p:spPr>
          <a:xfrm>
            <a:off x="3419271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1" name="Google Shape;741;p25"/>
          <p:cNvSpPr txBox="1">
            <a:spLocks noGrp="1"/>
          </p:cNvSpPr>
          <p:nvPr>
            <p:ph type="subTitle" idx="4"/>
          </p:nvPr>
        </p:nvSpPr>
        <p:spPr>
          <a:xfrm>
            <a:off x="3419271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5"/>
          <p:cNvSpPr txBox="1">
            <a:spLocks noGrp="1"/>
          </p:cNvSpPr>
          <p:nvPr>
            <p:ph type="title" idx="5"/>
          </p:nvPr>
        </p:nvSpPr>
        <p:spPr>
          <a:xfrm>
            <a:off x="720000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3" name="Google Shape;743;p25"/>
          <p:cNvSpPr txBox="1">
            <a:spLocks noGrp="1"/>
          </p:cNvSpPr>
          <p:nvPr>
            <p:ph type="subTitle" idx="6"/>
          </p:nvPr>
        </p:nvSpPr>
        <p:spPr>
          <a:xfrm>
            <a:off x="720000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 idx="7"/>
          </p:nvPr>
        </p:nvSpPr>
        <p:spPr>
          <a:xfrm>
            <a:off x="3419271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subTitle" idx="8"/>
          </p:nvPr>
        </p:nvSpPr>
        <p:spPr>
          <a:xfrm>
            <a:off x="3419271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5"/>
          <p:cNvSpPr txBox="1">
            <a:spLocks noGrp="1"/>
          </p:cNvSpPr>
          <p:nvPr>
            <p:ph type="title" idx="9"/>
          </p:nvPr>
        </p:nvSpPr>
        <p:spPr>
          <a:xfrm>
            <a:off x="6118549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7" name="Google Shape;747;p25"/>
          <p:cNvSpPr txBox="1">
            <a:spLocks noGrp="1"/>
          </p:cNvSpPr>
          <p:nvPr>
            <p:ph type="subTitle" idx="13"/>
          </p:nvPr>
        </p:nvSpPr>
        <p:spPr>
          <a:xfrm>
            <a:off x="6118549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5"/>
          <p:cNvSpPr txBox="1">
            <a:spLocks noGrp="1"/>
          </p:cNvSpPr>
          <p:nvPr>
            <p:ph type="title" idx="14"/>
          </p:nvPr>
        </p:nvSpPr>
        <p:spPr>
          <a:xfrm>
            <a:off x="6118549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p25"/>
          <p:cNvSpPr txBox="1">
            <a:spLocks noGrp="1"/>
          </p:cNvSpPr>
          <p:nvPr>
            <p:ph type="subTitle" idx="15"/>
          </p:nvPr>
        </p:nvSpPr>
        <p:spPr>
          <a:xfrm>
            <a:off x="6118549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0" name="Google Shape;750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51" name="Google Shape;751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76" name="Google Shape;776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77" name="Google Shape;777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9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923" name="Google Shape;923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949" name="Google Shape;949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6" r:id="rId5"/>
    <p:sldLayoutId id="2147483669" r:id="rId6"/>
    <p:sldLayoutId id="2147483671" r:id="rId7"/>
    <p:sldLayoutId id="2147483674" r:id="rId8"/>
    <p:sldLayoutId id="214748367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2"/>
          <p:cNvSpPr txBox="1">
            <a:spLocks noGrp="1"/>
          </p:cNvSpPr>
          <p:nvPr>
            <p:ph type="subTitle" idx="1"/>
          </p:nvPr>
        </p:nvSpPr>
        <p:spPr>
          <a:xfrm>
            <a:off x="619915" y="3909314"/>
            <a:ext cx="6196200" cy="707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АТ-02, 10’</a:t>
            </a:r>
            <a:r>
              <a:rPr lang="en-US" dirty="0">
                <a:solidFill>
                  <a:srgbClr val="653334"/>
                </a:solidFill>
                <a:latin typeface="Bahnschrift" panose="020B0502040204020203" pitchFamily="34" charset="0"/>
              </a:rPr>
              <a:t>cent Team</a:t>
            </a:r>
          </a:p>
          <a:p>
            <a:pPr marL="0" lvl="0" indent="0"/>
            <a:r>
              <a:rPr lang="ru-RU" dirty="0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Куратор –</a:t>
            </a:r>
            <a:r>
              <a:rPr lang="ru-RU" dirty="0"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653334"/>
                </a:solidFill>
                <a:latin typeface="Bahnschrift" panose="020B0502040204020203" pitchFamily="34" charset="0"/>
              </a:rPr>
              <a:t>Павел Рубцов</a:t>
            </a:r>
            <a:endParaRPr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3C971-28A9-4A23-AE92-826F4DF1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63" y="1008735"/>
            <a:ext cx="4735904" cy="24912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1AB2E2-52FA-4700-930A-5D9885564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5597"/>
            <a:ext cx="1422400" cy="8231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A11010-C415-4CDD-A379-B5AB690F418C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33E702-6950-4925-A811-57694FCF255D}"/>
              </a:ext>
            </a:extLst>
          </p:cNvPr>
          <p:cNvSpPr/>
          <p:nvPr/>
        </p:nvSpPr>
        <p:spPr>
          <a:xfrm>
            <a:off x="7314076" y="1210296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F35FCD0-31CC-4F6D-9EDF-D1B04C4B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WbeAsd6Ke8">
            <a:hlinkClick r:id="" action="ppaction://media"/>
            <a:extLst>
              <a:ext uri="{FF2B5EF4-FFF2-40B4-BE49-F238E27FC236}">
                <a16:creationId xmlns:a16="http://schemas.microsoft.com/office/drawing/2014/main" id="{E003DFCE-DA33-4B8E-91B3-5B056258F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Технологический стек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73E7F0-0A2B-4664-8F98-A9C8EBB0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59" y="1276155"/>
            <a:ext cx="2535634" cy="9223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423EAF-D9EA-42E6-A892-146A6905C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4" y="975323"/>
            <a:ext cx="1524003" cy="15240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7F41AE-436F-4D9A-8182-747DCF328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282" y="2776610"/>
            <a:ext cx="1109187" cy="16620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094C87-8B5D-456E-BE79-32E5E6647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5" y="2845630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5F4CDE2-7FB4-46B0-8243-FF3F55C245AB}"/>
              </a:ext>
            </a:extLst>
          </p:cNvPr>
          <p:cNvSpPr/>
          <p:nvPr/>
        </p:nvSpPr>
        <p:spPr>
          <a:xfrm>
            <a:off x="7600950" y="203200"/>
            <a:ext cx="1346200" cy="81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0F432-20AE-426F-AD29-E3A7D19BF5EC}"/>
              </a:ext>
            </a:extLst>
          </p:cNvPr>
          <p:cNvSpPr txBox="1"/>
          <p:nvPr/>
        </p:nvSpPr>
        <p:spPr>
          <a:xfrm>
            <a:off x="2863840" y="1024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653334"/>
                </a:solidFill>
                <a:latin typeface="Bahnschrift" panose="020B0502040204020203" pitchFamily="34" charset="0"/>
              </a:rPr>
              <a:t>Схема работы игры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64479C-344E-48D8-B7CB-71297EA5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529"/>
            <a:ext cx="9144000" cy="32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F174B0-7E65-4039-A227-9837A9FD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500"/>
            <a:ext cx="7704000" cy="572700"/>
          </a:xfrm>
        </p:spPr>
        <p:txBody>
          <a:bodyPr/>
          <a:lstStyle/>
          <a:p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6CDE21-E353-4E4A-877F-C2890BCAE55B}"/>
              </a:ext>
            </a:extLst>
          </p:cNvPr>
          <p:cNvSpPr/>
          <p:nvPr/>
        </p:nvSpPr>
        <p:spPr>
          <a:xfrm>
            <a:off x="720000" y="1048256"/>
            <a:ext cx="5744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Наша игра соответствует требованиям </a:t>
            </a:r>
            <a:r>
              <a:rPr lang="en-US" sz="1800" dirty="0">
                <a:solidFill>
                  <a:srgbClr val="653334"/>
                </a:solidFill>
                <a:latin typeface="Bahnschrift" panose="020B0502040204020203" pitchFamily="34" charset="0"/>
              </a:rPr>
              <a:t>MVP</a:t>
            </a: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.</a:t>
            </a:r>
          </a:p>
          <a:p>
            <a:endParaRPr lang="ru-RU" sz="18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Мы успешно выполнили основные 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Разработали макеты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Выбрали метод мнемотехники и реализовали его в игровой форме</a:t>
            </a:r>
          </a:p>
          <a:p>
            <a:b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</a:b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В дальнейшем возможно добавить: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Режим добавления собственных фраз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М</a:t>
            </a:r>
            <a:r>
              <a:rPr lang="ru-RU" sz="1800">
                <a:solidFill>
                  <a:srgbClr val="653334"/>
                </a:solidFill>
                <a:latin typeface="Bahnschrift" panose="020B0502040204020203" pitchFamily="34" charset="0"/>
              </a:rPr>
              <a:t>обильную </a:t>
            </a: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адаптацию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78412-1A7B-4A63-B2B6-F40B755B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938" y="3823841"/>
            <a:ext cx="1285157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8;p55">
            <a:extLst>
              <a:ext uri="{FF2B5EF4-FFF2-40B4-BE49-F238E27FC236}">
                <a16:creationId xmlns:a16="http://schemas.microsoft.com/office/drawing/2014/main" id="{B80F820B-AFAC-4D7F-8E71-F5EA92DF6E20}"/>
              </a:ext>
            </a:extLst>
          </p:cNvPr>
          <p:cNvSpPr txBox="1">
            <a:spLocks/>
          </p:cNvSpPr>
          <p:nvPr/>
        </p:nvSpPr>
        <p:spPr>
          <a:xfrm>
            <a:off x="720000" y="24676"/>
            <a:ext cx="77040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ru-RU" sz="3600" b="1">
                <a:ln w="1270">
                  <a:solidFill>
                    <a:srgbClr val="FFA16C"/>
                  </a:solidFill>
                </a:ln>
                <a:latin typeface="Bahnschrift" panose="020B0502040204020203" pitchFamily="34" charset="0"/>
              </a:rPr>
              <a:t>Спасибо за внимание</a:t>
            </a:r>
            <a:endParaRPr lang="ru-RU" sz="3600" b="1" dirty="0">
              <a:ln w="1270">
                <a:solidFill>
                  <a:srgbClr val="FFA16C"/>
                </a:solidFill>
              </a:ln>
              <a:latin typeface="Bahnschrift" panose="020B0502040204020203" pitchFamily="34" charset="0"/>
            </a:endParaRPr>
          </a:p>
        </p:txBody>
      </p:sp>
      <p:sp>
        <p:nvSpPr>
          <p:cNvPr id="4" name="Google Shape;1330;p55">
            <a:extLst>
              <a:ext uri="{FF2B5EF4-FFF2-40B4-BE49-F238E27FC236}">
                <a16:creationId xmlns:a16="http://schemas.microsoft.com/office/drawing/2014/main" id="{D3DB6424-054A-4986-85A4-FC09075105BC}"/>
              </a:ext>
            </a:extLst>
          </p:cNvPr>
          <p:cNvSpPr txBox="1"/>
          <p:nvPr/>
        </p:nvSpPr>
        <p:spPr>
          <a:xfrm>
            <a:off x="3029550" y="4400535"/>
            <a:ext cx="3084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</a:t>
            </a:r>
            <a:endParaRPr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809A0-3292-4C6E-8C26-F2BF530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144883"/>
            <a:ext cx="1562100" cy="15621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2DD20D-8BF6-490D-9E2C-44A80BAD1F24}"/>
              </a:ext>
            </a:extLst>
          </p:cNvPr>
          <p:cNvSpPr/>
          <p:nvPr/>
        </p:nvSpPr>
        <p:spPr>
          <a:xfrm>
            <a:off x="6654800" y="1665938"/>
            <a:ext cx="309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github.com/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AlexFaernon</a:t>
            </a:r>
            <a:endParaRPr lang="en-US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200" dirty="0">
                <a:solidFill>
                  <a:srgbClr val="653334"/>
                </a:solidFill>
                <a:latin typeface="Bahnschrift" panose="020B0502040204020203" pitchFamily="34" charset="0"/>
              </a:rPr>
              <a:t>/</a:t>
            </a:r>
            <a:r>
              <a:rPr lang="ru-RU" sz="1200" dirty="0" err="1">
                <a:solidFill>
                  <a:srgbClr val="653334"/>
                </a:solidFill>
                <a:latin typeface="Bahnschrift" panose="020B0502040204020203" pitchFamily="34" charset="0"/>
              </a:rPr>
              <a:t>MemoryPalace</a:t>
            </a:r>
            <a:endParaRPr lang="ru-RU" sz="12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7F803C-21A8-4838-8D2C-8FB39AA74513}"/>
              </a:ext>
            </a:extLst>
          </p:cNvPr>
          <p:cNvSpPr/>
          <p:nvPr/>
        </p:nvSpPr>
        <p:spPr>
          <a:xfrm>
            <a:off x="2209800" y="3441700"/>
            <a:ext cx="4775200" cy="147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12AB-286A-4900-9164-B950AE6126A1}"/>
              </a:ext>
            </a:extLst>
          </p:cNvPr>
          <p:cNvSpPr txBox="1"/>
          <p:nvPr/>
        </p:nvSpPr>
        <p:spPr>
          <a:xfrm>
            <a:off x="533829" y="718837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Тема: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      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Memory Maze.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Развитие памяти</a:t>
            </a:r>
          </a:p>
          <a:p>
            <a:r>
              <a:rPr lang="ru-RU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Команда: </a:t>
            </a:r>
            <a:r>
              <a:rPr lang="en-US" sz="2000" b="1" dirty="0">
                <a:ln w="1270">
                  <a:solidFill>
                    <a:srgbClr val="FFA16C"/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  </a:t>
            </a:r>
            <a:r>
              <a:rPr lang="ru-RU" sz="2000" dirty="0">
                <a:solidFill>
                  <a:srgbClr val="653334"/>
                </a:solidFill>
                <a:latin typeface="Bahnschrift" panose="020B0502040204020203" pitchFamily="34" charset="0"/>
              </a:rPr>
              <a:t>АТ-02, </a:t>
            </a:r>
            <a:r>
              <a:rPr lang="en-US" sz="2000" dirty="0">
                <a:solidFill>
                  <a:srgbClr val="653334"/>
                </a:solidFill>
                <a:latin typeface="Bahnschrift" panose="020B0502040204020203" pitchFamily="34" charset="0"/>
              </a:rPr>
              <a:t>10’cent Team</a:t>
            </a:r>
            <a:endParaRPr lang="ru-RU" sz="20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Рисунок 8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C2344D0E-5777-443F-94DB-78A23AFE1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88" y="3067408"/>
            <a:ext cx="1044000" cy="12267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52AD9BA3-7805-4A7A-9245-AE3822F1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506" y="3114391"/>
            <a:ext cx="1044000" cy="116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8E88B-0587-4A81-ADAA-C369A5F2F102}"/>
              </a:ext>
            </a:extLst>
          </p:cNvPr>
          <p:cNvSpPr txBox="1"/>
          <p:nvPr/>
        </p:nvSpPr>
        <p:spPr>
          <a:xfrm>
            <a:off x="2042238" y="2684260"/>
            <a:ext cx="208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7A96E-B4C0-434B-AB1B-AE0D1C6BAC11}"/>
              </a:ext>
            </a:extLst>
          </p:cNvPr>
          <p:cNvSpPr txBox="1"/>
          <p:nvPr/>
        </p:nvSpPr>
        <p:spPr>
          <a:xfrm>
            <a:off x="5043783" y="2701788"/>
            <a:ext cx="22493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0EBF2-5F8E-4EF9-8B24-9D2145563F5C}"/>
              </a:ext>
            </a:extLst>
          </p:cNvPr>
          <p:cNvSpPr txBox="1"/>
          <p:nvPr/>
        </p:nvSpPr>
        <p:spPr>
          <a:xfrm>
            <a:off x="3795635" y="4275841"/>
            <a:ext cx="17219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B1CE6-A422-4D96-8AC9-9EBA25165172}"/>
              </a:ext>
            </a:extLst>
          </p:cNvPr>
          <p:cNvSpPr txBox="1"/>
          <p:nvPr/>
        </p:nvSpPr>
        <p:spPr>
          <a:xfrm>
            <a:off x="6765319" y="4277088"/>
            <a:ext cx="1736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537F11-AE1B-4727-A6B8-1124FB0BC7E4}"/>
              </a:ext>
            </a:extLst>
          </p:cNvPr>
          <p:cNvSpPr txBox="1"/>
          <p:nvPr/>
        </p:nvSpPr>
        <p:spPr>
          <a:xfrm>
            <a:off x="864420" y="4270265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sz="1200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  <p:pic>
        <p:nvPicPr>
          <p:cNvPr id="16" name="Рисунок 15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E0217BB-B261-4F8B-AEFB-257DAEF5C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49" y="3076591"/>
            <a:ext cx="1044000" cy="1252801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19221951-AB6C-449F-A072-9BE51B5D8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50" y="1482642"/>
            <a:ext cx="1044000" cy="12180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ADA672D-40A6-4EB4-B11B-CE12C7671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1549" y="1514833"/>
            <a:ext cx="1044000" cy="1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"/>
          <p:cNvSpPr txBox="1">
            <a:spLocks noGrp="1"/>
          </p:cNvSpPr>
          <p:nvPr>
            <p:ph type="title" idx="15"/>
          </p:nvPr>
        </p:nvSpPr>
        <p:spPr>
          <a:xfrm>
            <a:off x="720000" y="14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Наша команда</a:t>
            </a:r>
            <a:endParaRPr sz="2400"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CCFC86D-88FB-49F7-93CF-B0A337D5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99" y="615518"/>
            <a:ext cx="1404000" cy="16848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к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C80BCB7C-B018-407A-A1D4-602747AF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25" y="596997"/>
            <a:ext cx="1403350" cy="16372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F70079C9-77CD-4DAD-974F-67B72BE8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62" y="2691308"/>
            <a:ext cx="1404000" cy="16497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644467B-2B31-4E2C-942B-D92F31A9D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5" y="661820"/>
            <a:ext cx="1403350" cy="157876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человек, внутренний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29CCEA85-8D5E-436C-8950-7A4EC2E57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384" y="2735183"/>
            <a:ext cx="1404000" cy="156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1B7D83-8055-4A72-B467-76965D1CD52F}"/>
              </a:ext>
            </a:extLst>
          </p:cNvPr>
          <p:cNvSpPr txBox="1"/>
          <p:nvPr/>
        </p:nvSpPr>
        <p:spPr>
          <a:xfrm>
            <a:off x="406489" y="2216507"/>
            <a:ext cx="2082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Гафаров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Дизайнер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84A04-3FDC-4C26-B8BB-D4794D038C27}"/>
              </a:ext>
            </a:extLst>
          </p:cNvPr>
          <p:cNvSpPr txBox="1"/>
          <p:nvPr/>
        </p:nvSpPr>
        <p:spPr>
          <a:xfrm>
            <a:off x="3304608" y="2197875"/>
            <a:ext cx="2541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Недосекина Александра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Тимлид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16243B-3F4F-48BB-A083-B480D91D8468}"/>
              </a:ext>
            </a:extLst>
          </p:cNvPr>
          <p:cNvSpPr txBox="1"/>
          <p:nvPr/>
        </p:nvSpPr>
        <p:spPr>
          <a:xfrm>
            <a:off x="1939784" y="4268279"/>
            <a:ext cx="1939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Егоров Владислав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8FF3A-38AE-44BA-8037-037B9A0DC651}"/>
              </a:ext>
            </a:extLst>
          </p:cNvPr>
          <p:cNvSpPr txBox="1"/>
          <p:nvPr/>
        </p:nvSpPr>
        <p:spPr>
          <a:xfrm>
            <a:off x="5205391" y="4268279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Павленко Алексей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Программист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6485B-F694-4256-8109-99E51C5CD37F}"/>
              </a:ext>
            </a:extLst>
          </p:cNvPr>
          <p:cNvSpPr txBox="1"/>
          <p:nvPr/>
        </p:nvSpPr>
        <p:spPr>
          <a:xfrm>
            <a:off x="6911213" y="2211118"/>
            <a:ext cx="1628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653334"/>
                </a:solidFill>
                <a:latin typeface="Bahnschrift" panose="020B0502040204020203" pitchFamily="34" charset="0"/>
              </a:rPr>
              <a:t>Чуркин Кирилл</a:t>
            </a:r>
          </a:p>
          <a:p>
            <a:pPr algn="ctr"/>
            <a:r>
              <a:rPr lang="ru-RU" b="1" dirty="0">
                <a:solidFill>
                  <a:srgbClr val="FFA16C"/>
                </a:solidFill>
                <a:latin typeface="Bahnschrift" panose="020B0502040204020203" pitchFamily="34" charset="0"/>
              </a:rPr>
              <a:t>Тестировщик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064D74-0A83-46E1-B703-3B6F87759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B250D64-FCD0-4E88-9101-5B7304B0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Изображение выглядит как неб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AD211120-280D-4667-8212-36DB8E7C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4112A-23BD-4431-BB4F-AB4BCDD9AD43}"/>
              </a:ext>
            </a:extLst>
          </p:cNvPr>
          <p:cNvSpPr txBox="1"/>
          <p:nvPr/>
        </p:nvSpPr>
        <p:spPr>
          <a:xfrm>
            <a:off x="358571" y="374095"/>
            <a:ext cx="1940012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653334"/>
                </a:solidFill>
                <a:latin typeface="Bahnschrift" panose="020B0502040204020203" pitchFamily="34" charset="0"/>
              </a:rPr>
              <a:t>Идея</a:t>
            </a:r>
            <a:endParaRPr lang="ru-RU" b="1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"/>
          <p:cNvSpPr txBox="1">
            <a:spLocks noGrp="1"/>
          </p:cNvSpPr>
          <p:nvPr>
            <p:ph type="title" idx="15"/>
          </p:nvPr>
        </p:nvSpPr>
        <p:spPr>
          <a:xfrm>
            <a:off x="720000" y="14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latin typeface="Bahnschrift SemiBold" panose="020B0502040204020203" pitchFamily="34" charset="0"/>
              </a:rPr>
              <a:t>Целевая аудитория</a:t>
            </a:r>
            <a:endParaRPr dirty="0">
              <a:ln w="1270">
                <a:solidFill>
                  <a:schemeClr val="accent2">
                    <a:lumMod val="75000"/>
                  </a:schemeClr>
                </a:solidFill>
              </a:ln>
              <a:latin typeface="Bahnschrift SemiBold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3BBE8D-F4A8-43C9-9544-D1AD418BE825}"/>
              </a:ext>
            </a:extLst>
          </p:cNvPr>
          <p:cNvSpPr/>
          <p:nvPr/>
        </p:nvSpPr>
        <p:spPr>
          <a:xfrm>
            <a:off x="369110" y="931962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/>
            <a:r>
              <a:rPr lang="ru-RU" sz="2400" b="1" dirty="0">
                <a:solidFill>
                  <a:srgbClr val="653334"/>
                </a:solidFill>
                <a:latin typeface="Bahnschrift" panose="020B0502040204020203" pitchFamily="34" charset="0"/>
              </a:rPr>
              <a:t>Подростки 12-18 лет, студенты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252B7A-6DF8-42D8-9F95-2AF355DC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050" y="1936750"/>
            <a:ext cx="3206750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7"/>
          <p:cNvSpPr txBox="1">
            <a:spLocks noGrp="1"/>
          </p:cNvSpPr>
          <p:nvPr>
            <p:ph type="title"/>
          </p:nvPr>
        </p:nvSpPr>
        <p:spPr>
          <a:xfrm>
            <a:off x="2391900" y="12215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653334"/>
                </a:solidFill>
                <a:latin typeface="Bahnschrift SemiBold" panose="020B0502040204020203" pitchFamily="34" charset="0"/>
              </a:rPr>
              <a:t>Анализ конкурентов</a:t>
            </a:r>
            <a:endParaRPr sz="2400" dirty="0">
              <a:solidFill>
                <a:srgbClr val="653334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6F2843-BFC3-4C0E-92EC-A2481EE7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838200"/>
            <a:ext cx="939800" cy="939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2168A57-ECB4-42DA-8F20-79F18C38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838200"/>
            <a:ext cx="7327900" cy="3663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44CDC2-BB33-4599-A418-25FA3DA6128A}"/>
              </a:ext>
            </a:extLst>
          </p:cNvPr>
          <p:cNvSpPr txBox="1"/>
          <p:nvPr/>
        </p:nvSpPr>
        <p:spPr>
          <a:xfrm>
            <a:off x="269876" y="1771650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FFA16C"/>
                </a:solidFill>
                <a:latin typeface="Bahnschrift" panose="020B0502040204020203" pitchFamily="34" charset="0"/>
              </a:rPr>
              <a:t>Mnemocon</a:t>
            </a:r>
            <a:endParaRPr lang="ru-RU" dirty="0"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44CDC2-BB33-4599-A418-25FA3DA6128A}"/>
              </a:ext>
            </a:extLst>
          </p:cNvPr>
          <p:cNvSpPr txBox="1"/>
          <p:nvPr/>
        </p:nvSpPr>
        <p:spPr>
          <a:xfrm>
            <a:off x="215899" y="1784350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err="1">
                <a:solidFill>
                  <a:srgbClr val="FFA16C"/>
                </a:solidFill>
                <a:latin typeface="Bahnschrift" panose="020B0502040204020203" pitchFamily="34" charset="0"/>
              </a:rPr>
              <a:t>Мнемонист</a:t>
            </a:r>
            <a:endParaRPr lang="ru-RU" dirty="0"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B0FA17-8BF3-4B66-8AD2-A7083337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777874"/>
            <a:ext cx="1006476" cy="1006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F8BF32-C3C1-4F28-A5B4-9B47BB9B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4" y="142834"/>
            <a:ext cx="2504426" cy="48578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E4836A-50A7-4341-8E43-5CD635038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37" y="142834"/>
            <a:ext cx="2504426" cy="48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44CDC2-BB33-4599-A418-25FA3DA6128A}"/>
              </a:ext>
            </a:extLst>
          </p:cNvPr>
          <p:cNvSpPr txBox="1"/>
          <p:nvPr/>
        </p:nvSpPr>
        <p:spPr>
          <a:xfrm>
            <a:off x="279401" y="1720850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A16C"/>
                </a:solidFill>
                <a:latin typeface="Bahnschrift" panose="020B0502040204020203" pitchFamily="34" charset="0"/>
              </a:rPr>
              <a:t>4BRAIN</a:t>
            </a:r>
            <a:endParaRPr lang="ru-RU" dirty="0"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0A16CB-2248-4C77-BE57-C77D3DF9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211825"/>
            <a:ext cx="1676400" cy="4643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B9AED3-70A1-4D19-8681-0911BE6E3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536" y="603250"/>
            <a:ext cx="7321464" cy="39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2"/>
          <p:cNvSpPr txBox="1">
            <a:spLocks noGrp="1"/>
          </p:cNvSpPr>
          <p:nvPr>
            <p:ph type="title"/>
          </p:nvPr>
        </p:nvSpPr>
        <p:spPr>
          <a:xfrm>
            <a:off x="173900" y="159566"/>
            <a:ext cx="7427050" cy="95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Цель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800" dirty="0">
                <a:solidFill>
                  <a:srgbClr val="653334"/>
                </a:solidFill>
                <a:latin typeface="Bahnschrift" panose="020B0502040204020203" pitchFamily="34" charset="0"/>
              </a:rPr>
              <a:t>-</a:t>
            </a:r>
            <a:r>
              <a:rPr lang="ru-RU" sz="1800" dirty="0">
                <a:latin typeface="Bahnschrift" panose="020B0502040204020203" pitchFamily="34" charset="0"/>
              </a:rPr>
              <a:t> </a:t>
            </a:r>
            <a:r>
              <a:rPr lang="ru-RU" sz="16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создать игру, которая познакомит игрока с мнемоническим методом “Дворец памяти”, покажет принцип его работы и научит пользоваться им в реальной жизни</a:t>
            </a: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.</a:t>
            </a:r>
            <a:endParaRPr sz="18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270D-6CFA-4B82-B06A-BC2C8B005B6D}"/>
              </a:ext>
            </a:extLst>
          </p:cNvPr>
          <p:cNvSpPr txBox="1"/>
          <p:nvPr/>
        </p:nvSpPr>
        <p:spPr>
          <a:xfrm>
            <a:off x="3263899" y="2005575"/>
            <a:ext cx="27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Изучить методы запоминания</a:t>
            </a:r>
            <a:r>
              <a:rPr lang="en-US" sz="1600" dirty="0">
                <a:solidFill>
                  <a:srgbClr val="653334"/>
                </a:solidFill>
                <a:latin typeface="Bahnschrift" panose="020B0502040204020203" pitchFamily="34" charset="0"/>
              </a:rPr>
              <a:t> </a:t>
            </a:r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информации</a:t>
            </a:r>
            <a:endParaRPr lang="ru-RU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BEE083-0FFF-49CD-B104-44788034532E}"/>
              </a:ext>
            </a:extLst>
          </p:cNvPr>
          <p:cNvSpPr txBox="1"/>
          <p:nvPr/>
        </p:nvSpPr>
        <p:spPr>
          <a:xfrm>
            <a:off x="273050" y="2005575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Разработать макеты и прототипы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616EB8-A4BC-4D9D-AD9A-DA5964773EF3}"/>
              </a:ext>
            </a:extLst>
          </p:cNvPr>
          <p:cNvSpPr txBox="1"/>
          <p:nvPr/>
        </p:nvSpPr>
        <p:spPr>
          <a:xfrm>
            <a:off x="309563" y="3356807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Выявить требования для обучения пользователя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0EC761-3A63-4426-A3EF-34B310E5F464}"/>
              </a:ext>
            </a:extLst>
          </p:cNvPr>
          <p:cNvSpPr txBox="1"/>
          <p:nvPr/>
        </p:nvSpPr>
        <p:spPr>
          <a:xfrm>
            <a:off x="3263900" y="3361583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Составить календарный план проекта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100B79-467E-484B-9439-6C7E17E7AB49}"/>
              </a:ext>
            </a:extLst>
          </p:cNvPr>
          <p:cNvSpPr txBox="1"/>
          <p:nvPr/>
        </p:nvSpPr>
        <p:spPr>
          <a:xfrm>
            <a:off x="6254750" y="3484694"/>
            <a:ext cx="261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Разработать </a:t>
            </a:r>
            <a:r>
              <a:rPr lang="en-US" sz="1600" dirty="0">
                <a:solidFill>
                  <a:srgbClr val="653334"/>
                </a:solidFill>
                <a:latin typeface="Bahnschrift" panose="020B0502040204020203" pitchFamily="34" charset="0"/>
              </a:rPr>
              <a:t>MVP</a:t>
            </a:r>
            <a:endParaRPr lang="ru-RU" sz="1600" dirty="0">
              <a:solidFill>
                <a:srgbClr val="653334"/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A84108-034F-4050-8025-87EDF38548CD}"/>
              </a:ext>
            </a:extLst>
          </p:cNvPr>
          <p:cNvSpPr txBox="1"/>
          <p:nvPr/>
        </p:nvSpPr>
        <p:spPr>
          <a:xfrm>
            <a:off x="6254750" y="2005575"/>
            <a:ext cx="26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653334"/>
                </a:solidFill>
                <a:latin typeface="Bahnschrift" panose="020B0502040204020203" pitchFamily="34" charset="0"/>
              </a:rPr>
              <a:t>Установить макет уровней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57A96B-4FC8-4F3E-BF07-97F3EE1EB8B5}"/>
              </a:ext>
            </a:extLst>
          </p:cNvPr>
          <p:cNvSpPr txBox="1"/>
          <p:nvPr/>
        </p:nvSpPr>
        <p:spPr>
          <a:xfrm>
            <a:off x="173900" y="1156890"/>
            <a:ext cx="140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653334"/>
                </a:solidFill>
                <a:latin typeface="Bahnschrift" panose="020B0502040204020203" pitchFamily="34" charset="0"/>
              </a:rPr>
              <a:t>Задачи: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5E1A88E-56F2-4CDB-911E-5B316D5153D0}"/>
              </a:ext>
            </a:extLst>
          </p:cNvPr>
          <p:cNvCxnSpPr>
            <a:cxnSpLocks/>
          </p:cNvCxnSpPr>
          <p:nvPr/>
        </p:nvCxnSpPr>
        <p:spPr>
          <a:xfrm>
            <a:off x="447675" y="3067050"/>
            <a:ext cx="8248650" cy="0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E43EA159-6E9A-481A-98E4-CCBBD5B15691}"/>
              </a:ext>
            </a:extLst>
          </p:cNvPr>
          <p:cNvCxnSpPr>
            <a:cxnSpLocks/>
          </p:cNvCxnSpPr>
          <p:nvPr/>
        </p:nvCxnSpPr>
        <p:spPr>
          <a:xfrm flipV="1">
            <a:off x="3038475" y="1844150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82B92818-D4EF-46C2-8FC1-F4CF53D877A8}"/>
              </a:ext>
            </a:extLst>
          </p:cNvPr>
          <p:cNvCxnSpPr>
            <a:cxnSpLocks/>
          </p:cNvCxnSpPr>
          <p:nvPr/>
        </p:nvCxnSpPr>
        <p:spPr>
          <a:xfrm flipV="1">
            <a:off x="6130925" y="1844149"/>
            <a:ext cx="0" cy="2370007"/>
          </a:xfrm>
          <a:prstGeom prst="line">
            <a:avLst/>
          </a:prstGeom>
          <a:ln>
            <a:solidFill>
              <a:srgbClr val="6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0DE838-456C-4DE0-BBF7-75B1827D2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450" y="88900"/>
            <a:ext cx="6196200" cy="450900"/>
          </a:xfrm>
        </p:spPr>
        <p:txBody>
          <a:bodyPr/>
          <a:lstStyle/>
          <a:p>
            <a:pPr algn="ctr"/>
            <a:r>
              <a:rPr lang="ru-RU" sz="2000" b="1" dirty="0">
                <a:solidFill>
                  <a:srgbClr val="653334"/>
                </a:solidFill>
                <a:latin typeface="Bahnschrift" panose="020B0502040204020203" pitchFamily="34" charset="0"/>
              </a:rPr>
              <a:t>Требования к продукту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D8951-3548-40D9-B61B-79F59B0A1C4B}"/>
              </a:ext>
            </a:extLst>
          </p:cNvPr>
          <p:cNvSpPr txBox="1"/>
          <p:nvPr/>
        </p:nvSpPr>
        <p:spPr>
          <a:xfrm>
            <a:off x="471083" y="1299607"/>
            <a:ext cx="6196200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Поддержка ПК</a:t>
            </a:r>
            <a:r>
              <a:rPr lang="en-US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, (mobile)</a:t>
            </a:r>
            <a:endParaRPr lang="ru-RU" sz="18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Оптимизация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Интуитивно понятный интерфейс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Обучение мнемотехнике - Дворец памяти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Единый визуальный стиль </a:t>
            </a:r>
            <a:endParaRPr lang="en-US" sz="1800" dirty="0">
              <a:ln w="1270">
                <a:solidFill>
                  <a:schemeClr val="accent2">
                    <a:lumMod val="75000"/>
                  </a:schemeClr>
                </a:solidFill>
              </a:ln>
              <a:solidFill>
                <a:srgbClr val="FFA16C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n w="1270"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FA16C"/>
                </a:solidFill>
                <a:latin typeface="Bahnschrift" panose="020B0502040204020203" pitchFamily="34" charset="0"/>
              </a:rPr>
              <a:t>Лабиринт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A10611-7792-4F59-9AFF-A436B8EC5EF4}"/>
              </a:ext>
            </a:extLst>
          </p:cNvPr>
          <p:cNvSpPr/>
          <p:nvPr/>
        </p:nvSpPr>
        <p:spPr>
          <a:xfrm>
            <a:off x="6660933" y="1210296"/>
            <a:ext cx="653143" cy="31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6376EE-F510-46A6-8F3D-8D263BD69B66}"/>
              </a:ext>
            </a:extLst>
          </p:cNvPr>
          <p:cNvSpPr/>
          <p:nvPr/>
        </p:nvSpPr>
        <p:spPr>
          <a:xfrm>
            <a:off x="7314076" y="1299607"/>
            <a:ext cx="653143" cy="3173505"/>
          </a:xfrm>
          <a:prstGeom prst="rect">
            <a:avLst/>
          </a:prstGeom>
          <a:solidFill>
            <a:srgbClr val="65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6B43E-A3E9-4BB5-A199-357EEA8B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8" y="243124"/>
            <a:ext cx="903998" cy="8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ist Thesis Defense by Slidesgo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FFFFF"/>
      </a:lt2>
      <a:accent1>
        <a:srgbClr val="FFEFE6"/>
      </a:accent1>
      <a:accent2>
        <a:srgbClr val="FFA16C"/>
      </a:accent2>
      <a:accent3>
        <a:srgbClr val="653334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200</Words>
  <Application>Microsoft Office PowerPoint</Application>
  <PresentationFormat>Экран (16:9)</PresentationFormat>
  <Paragraphs>63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Paytone One</vt:lpstr>
      <vt:lpstr>Questrial</vt:lpstr>
      <vt:lpstr>Arial</vt:lpstr>
      <vt:lpstr>Bahnschrift SemiBold</vt:lpstr>
      <vt:lpstr>Bahnschrift</vt:lpstr>
      <vt:lpstr>Minimalist Thesis Defense by Slidesgo</vt:lpstr>
      <vt:lpstr>Презентация PowerPoint</vt:lpstr>
      <vt:lpstr>Наша команда</vt:lpstr>
      <vt:lpstr>Презентация PowerPoint</vt:lpstr>
      <vt:lpstr>Целевая аудитория</vt:lpstr>
      <vt:lpstr>Анализ конкурентов</vt:lpstr>
      <vt:lpstr>Презентация PowerPoint</vt:lpstr>
      <vt:lpstr>Презентация PowerPoint</vt:lpstr>
      <vt:lpstr>Цель - создать игру, которая познакомит игрока с мнемоническим методом “Дворец памяти”, покажет принцип его работы и научит пользоваться им в реальной жизни.</vt:lpstr>
      <vt:lpstr>Презентация PowerPoint</vt:lpstr>
      <vt:lpstr>Презентация PowerPoint</vt:lpstr>
      <vt:lpstr>Технологический стек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Гафаров Владислав Ришатович</cp:lastModifiedBy>
  <cp:revision>73</cp:revision>
  <dcterms:modified xsi:type="dcterms:W3CDTF">2021-06-14T06:58:38Z</dcterms:modified>
</cp:coreProperties>
</file>